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QND Pro" charset="1" panose="00000500000000000000"/>
      <p:regular r:id="rId20"/>
    </p:embeddedFont>
    <p:embeddedFont>
      <p:font typeface="Tomorrow Bol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Tomorrow" charset="1" panose="000000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5603" y="3569685"/>
            <a:ext cx="3943704" cy="2503273"/>
          </a:xfrm>
          <a:custGeom>
            <a:avLst/>
            <a:gdLst/>
            <a:ahLst/>
            <a:cxnLst/>
            <a:rect r="r" b="b" t="t" l="l"/>
            <a:pathLst>
              <a:path h="2503273" w="3943704">
                <a:moveTo>
                  <a:pt x="0" y="0"/>
                </a:moveTo>
                <a:lnTo>
                  <a:pt x="3943704" y="0"/>
                </a:lnTo>
                <a:lnTo>
                  <a:pt x="3943704" y="2503273"/>
                </a:lnTo>
                <a:lnTo>
                  <a:pt x="0" y="250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01839" y="4297687"/>
            <a:ext cx="6660939" cy="117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1"/>
              </a:lnSpc>
            </a:pPr>
            <a:r>
              <a:rPr lang="en-US" sz="1093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Extended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52738" y="4290159"/>
            <a:ext cx="6660939" cy="118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56"/>
              </a:lnSpc>
            </a:pPr>
            <a:r>
              <a:rPr lang="en-US" sz="108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1634" y="7348794"/>
            <a:ext cx="59047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Presented by Sajid Islam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2218" y="2451210"/>
            <a:ext cx="8864975" cy="60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56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all 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3982" y="3505158"/>
            <a:ext cx="8772007" cy="4503420"/>
          </a:xfrm>
          <a:custGeom>
            <a:avLst/>
            <a:gdLst/>
            <a:ahLst/>
            <a:cxnLst/>
            <a:rect r="r" b="b" t="t" l="l"/>
            <a:pathLst>
              <a:path h="4503420" w="8772007">
                <a:moveTo>
                  <a:pt x="0" y="0"/>
                </a:moveTo>
                <a:lnTo>
                  <a:pt x="8772007" y="0"/>
                </a:lnTo>
                <a:lnTo>
                  <a:pt x="8772007" y="4503420"/>
                </a:lnTo>
                <a:lnTo>
                  <a:pt x="0" y="4503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4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406918"/>
            <a:ext cx="12609188" cy="16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8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How Extended reality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640" y="3448008"/>
            <a:ext cx="8786208" cy="424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046" indent="-328023" lvl="1">
              <a:lnSpc>
                <a:spcPts val="4254"/>
              </a:lnSpc>
              <a:buAutoNum type="arabicPeriod" startAt="1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Interaction</a:t>
            </a:r>
          </a:p>
          <a:p>
            <a:pPr algn="l" marL="656046" indent="-328023" lvl="1">
              <a:lnSpc>
                <a:spcPts val="4254"/>
              </a:lnSpc>
              <a:buAutoNum type="arabicPeriod" startAt="1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Devices &amp; Sensors</a:t>
            </a:r>
          </a:p>
          <a:p>
            <a:pPr algn="l" marL="656046" indent="-328023" lvl="1">
              <a:lnSpc>
                <a:spcPts val="4254"/>
              </a:lnSpc>
              <a:buAutoNum type="arabicPeriod" startAt="1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Processing: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Hardware processes the input data.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Rendering Engine creates visuals.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Algorithms &amp; Cloud</a:t>
            </a:r>
          </a:p>
          <a:p>
            <a:pPr algn="l" marL="656046" indent="-328023" lvl="1">
              <a:lnSpc>
                <a:spcPts val="4254"/>
              </a:lnSpc>
              <a:buAutoNum type="arabicPeriod" startAt="1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Devices</a:t>
            </a:r>
          </a:p>
          <a:p>
            <a:pPr algn="l" marL="656046" indent="-328023" lvl="1">
              <a:lnSpc>
                <a:spcPts val="4254"/>
              </a:lnSpc>
              <a:buAutoNum type="arabicPeriod" startAt="1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Feedback Loop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8022" y="3296181"/>
            <a:ext cx="10098385" cy="5233596"/>
          </a:xfrm>
          <a:custGeom>
            <a:avLst/>
            <a:gdLst/>
            <a:ahLst/>
            <a:cxnLst/>
            <a:rect r="r" b="b" t="t" l="l"/>
            <a:pathLst>
              <a:path h="5233596" w="10098385">
                <a:moveTo>
                  <a:pt x="0" y="0"/>
                </a:moveTo>
                <a:lnTo>
                  <a:pt x="10098385" y="0"/>
                </a:lnTo>
                <a:lnTo>
                  <a:pt x="10098385" y="5233596"/>
                </a:lnTo>
                <a:lnTo>
                  <a:pt x="0" y="5233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41" t="-27507" r="0" b="-223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261798"/>
            <a:ext cx="12609188" cy="16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8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Extended reality in education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14459" y="3239031"/>
            <a:ext cx="8786208" cy="478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Students can practice real-world skills through simulations.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allows for personalized and adaptive learning experiences.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provides detailed feedback and analytics for assessments.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technology can make education more accessible and inclusive.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8385" y="3462774"/>
            <a:ext cx="9096778" cy="4923631"/>
          </a:xfrm>
          <a:custGeom>
            <a:avLst/>
            <a:gdLst/>
            <a:ahLst/>
            <a:cxnLst/>
            <a:rect r="r" b="b" t="t" l="l"/>
            <a:pathLst>
              <a:path h="4923631" w="9096778">
                <a:moveTo>
                  <a:pt x="0" y="0"/>
                </a:moveTo>
                <a:lnTo>
                  <a:pt x="9096779" y="0"/>
                </a:lnTo>
                <a:lnTo>
                  <a:pt x="9096779" y="4923631"/>
                </a:lnTo>
                <a:lnTo>
                  <a:pt x="0" y="4923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261798"/>
            <a:ext cx="12609188" cy="16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8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Extended reality in Health care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14459" y="3239031"/>
            <a:ext cx="8786208" cy="531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can be used for practicing and performing surgeries in a virtual environment, reducing risks.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helps in diagnosing patients more accurately and efficiently.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provides immersive environments therapeutic training.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is used for educating medical students.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enables remote medical assistance and  healthcare providers globally.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296181"/>
            <a:ext cx="9328142" cy="4868235"/>
          </a:xfrm>
          <a:custGeom>
            <a:avLst/>
            <a:gdLst/>
            <a:ahLst/>
            <a:cxnLst/>
            <a:rect r="r" b="b" t="t" l="l"/>
            <a:pathLst>
              <a:path h="4868235" w="9328142">
                <a:moveTo>
                  <a:pt x="0" y="0"/>
                </a:moveTo>
                <a:lnTo>
                  <a:pt x="9328142" y="0"/>
                </a:lnTo>
                <a:lnTo>
                  <a:pt x="9328142" y="4868234"/>
                </a:lnTo>
                <a:lnTo>
                  <a:pt x="0" y="4868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9" t="-12081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261798"/>
            <a:ext cx="12609188" cy="16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8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Conclusion: Embracing XR for Success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14459" y="3239031"/>
            <a:ext cx="8786208" cy="638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XR is the Future: A key driver of innovation and growth.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Enhanced Experiences: Creates immersive, customer-focused interactions.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Boosts Efficiency: Streamlines workflows and training processes.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Cuts Costs &amp; Risks: Enables virtual testing and reduces overhead.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Competitive Edge: Early adoption sets businesses apart.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Act Now: Delaying adoption risks falling behind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86293" y="3494520"/>
            <a:ext cx="9570517" cy="141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132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19185" y="5076825"/>
            <a:ext cx="590473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Presented by Md. Sajid Islam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68876"/>
            <a:ext cx="7800559" cy="3675584"/>
            <a:chOff x="0" y="0"/>
            <a:chExt cx="2054468" cy="9680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4468" cy="968055"/>
            </a:xfrm>
            <a:custGeom>
              <a:avLst/>
              <a:gdLst/>
              <a:ahLst/>
              <a:cxnLst/>
              <a:rect r="r" b="b" t="t" l="l"/>
              <a:pathLst>
                <a:path h="968055" w="2054468">
                  <a:moveTo>
                    <a:pt x="15880" y="0"/>
                  </a:moveTo>
                  <a:lnTo>
                    <a:pt x="2038589" y="0"/>
                  </a:lnTo>
                  <a:cubicBezTo>
                    <a:pt x="2042800" y="0"/>
                    <a:pt x="2046839" y="1673"/>
                    <a:pt x="2049817" y="4651"/>
                  </a:cubicBezTo>
                  <a:cubicBezTo>
                    <a:pt x="2052795" y="7629"/>
                    <a:pt x="2054468" y="11668"/>
                    <a:pt x="2054468" y="15880"/>
                  </a:cubicBezTo>
                  <a:lnTo>
                    <a:pt x="2054468" y="952175"/>
                  </a:lnTo>
                  <a:cubicBezTo>
                    <a:pt x="2054468" y="956387"/>
                    <a:pt x="2052795" y="960426"/>
                    <a:pt x="2049817" y="963404"/>
                  </a:cubicBezTo>
                  <a:cubicBezTo>
                    <a:pt x="2046839" y="966382"/>
                    <a:pt x="2042800" y="968055"/>
                    <a:pt x="2038589" y="968055"/>
                  </a:cubicBezTo>
                  <a:lnTo>
                    <a:pt x="15880" y="968055"/>
                  </a:lnTo>
                  <a:cubicBezTo>
                    <a:pt x="11668" y="968055"/>
                    <a:pt x="7629" y="966382"/>
                    <a:pt x="4651" y="963404"/>
                  </a:cubicBezTo>
                  <a:cubicBezTo>
                    <a:pt x="1673" y="960426"/>
                    <a:pt x="0" y="956387"/>
                    <a:pt x="0" y="952175"/>
                  </a:cubicBezTo>
                  <a:lnTo>
                    <a:pt x="0" y="15880"/>
                  </a:lnTo>
                  <a:cubicBezTo>
                    <a:pt x="0" y="11668"/>
                    <a:pt x="1673" y="7629"/>
                    <a:pt x="4651" y="4651"/>
                  </a:cubicBezTo>
                  <a:cubicBezTo>
                    <a:pt x="7629" y="1673"/>
                    <a:pt x="11668" y="0"/>
                    <a:pt x="15880" y="0"/>
                  </a:cubicBezTo>
                  <a:close/>
                </a:path>
              </a:pathLst>
            </a:custGeom>
            <a:solidFill>
              <a:srgbClr val="FFFCF3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54468" cy="1006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Extended Reality (XR) is an umbrella term for Virtual Reality (VR),   Augmented Reality (AR), and Mixed Reality (MR).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XR blends real and virtual environments to create immersive experiences.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XR is revolutionizing industries like healthcare, education, and entertainment.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7830" y="2350595"/>
            <a:ext cx="7950170" cy="4998670"/>
          </a:xfrm>
          <a:custGeom>
            <a:avLst/>
            <a:gdLst/>
            <a:ahLst/>
            <a:cxnLst/>
            <a:rect r="r" b="b" t="t" l="l"/>
            <a:pathLst>
              <a:path h="4998670" w="7950170">
                <a:moveTo>
                  <a:pt x="0" y="0"/>
                </a:moveTo>
                <a:lnTo>
                  <a:pt x="7950170" y="0"/>
                </a:lnTo>
                <a:lnTo>
                  <a:pt x="7950170" y="4998670"/>
                </a:lnTo>
                <a:lnTo>
                  <a:pt x="0" y="4998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34370"/>
            <a:ext cx="9030997" cy="87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813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Introduction to XR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2378" y="1307638"/>
            <a:ext cx="13985284" cy="6933776"/>
          </a:xfrm>
          <a:custGeom>
            <a:avLst/>
            <a:gdLst/>
            <a:ahLst/>
            <a:cxnLst/>
            <a:rect r="r" b="b" t="t" l="l"/>
            <a:pathLst>
              <a:path h="6933776" w="13985284">
                <a:moveTo>
                  <a:pt x="0" y="0"/>
                </a:moveTo>
                <a:lnTo>
                  <a:pt x="13985284" y="0"/>
                </a:lnTo>
                <a:lnTo>
                  <a:pt x="13985284" y="6933776"/>
                </a:lnTo>
                <a:lnTo>
                  <a:pt x="0" y="693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0" t="-680" r="-460" b="-97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951392"/>
            <a:ext cx="7036484" cy="2755212"/>
            <a:chOff x="0" y="0"/>
            <a:chExt cx="1853230" cy="725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3230" cy="725653"/>
            </a:xfrm>
            <a:custGeom>
              <a:avLst/>
              <a:gdLst/>
              <a:ahLst/>
              <a:cxnLst/>
              <a:rect r="r" b="b" t="t" l="l"/>
              <a:pathLst>
                <a:path h="725653" w="1853230">
                  <a:moveTo>
                    <a:pt x="0" y="0"/>
                  </a:moveTo>
                  <a:lnTo>
                    <a:pt x="1853230" y="0"/>
                  </a:lnTo>
                  <a:lnTo>
                    <a:pt x="1853230" y="725653"/>
                  </a:lnTo>
                  <a:lnTo>
                    <a:pt x="0" y="725653"/>
                  </a:ln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53230" cy="76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6216940"/>
            <a:ext cx="7036484" cy="3241664"/>
            <a:chOff x="0" y="0"/>
            <a:chExt cx="1853230" cy="8537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3230" cy="853772"/>
            </a:xfrm>
            <a:custGeom>
              <a:avLst/>
              <a:gdLst/>
              <a:ahLst/>
              <a:cxnLst/>
              <a:rect r="r" b="b" t="t" l="l"/>
              <a:pathLst>
                <a:path h="853772" w="1853230">
                  <a:moveTo>
                    <a:pt x="0" y="0"/>
                  </a:moveTo>
                  <a:lnTo>
                    <a:pt x="1853230" y="0"/>
                  </a:lnTo>
                  <a:lnTo>
                    <a:pt x="1853230" y="853772"/>
                  </a:lnTo>
                  <a:lnTo>
                    <a:pt x="0" y="853772"/>
                  </a:ln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53230" cy="891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57382" y="1638449"/>
            <a:ext cx="4643326" cy="3311380"/>
          </a:xfrm>
          <a:custGeom>
            <a:avLst/>
            <a:gdLst/>
            <a:ahLst/>
            <a:cxnLst/>
            <a:rect r="r" b="b" t="t" l="l"/>
            <a:pathLst>
              <a:path h="3311380" w="4643326">
                <a:moveTo>
                  <a:pt x="0" y="0"/>
                </a:moveTo>
                <a:lnTo>
                  <a:pt x="4643327" y="0"/>
                </a:lnTo>
                <a:lnTo>
                  <a:pt x="4643327" y="3311381"/>
                </a:lnTo>
                <a:lnTo>
                  <a:pt x="0" y="331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3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57382" y="6163672"/>
            <a:ext cx="6679700" cy="3348199"/>
          </a:xfrm>
          <a:custGeom>
            <a:avLst/>
            <a:gdLst/>
            <a:ahLst/>
            <a:cxnLst/>
            <a:rect r="r" b="b" t="t" l="l"/>
            <a:pathLst>
              <a:path h="3348199" w="6679700">
                <a:moveTo>
                  <a:pt x="0" y="0"/>
                </a:moveTo>
                <a:lnTo>
                  <a:pt x="6679700" y="0"/>
                </a:lnTo>
                <a:lnTo>
                  <a:pt x="6679700" y="3348199"/>
                </a:lnTo>
                <a:lnTo>
                  <a:pt x="0" y="334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21577" y="6729676"/>
            <a:ext cx="5681329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360-deg</a:t>
            </a:r>
            <a:r>
              <a:rPr lang="en-US" sz="2400" strike="noStrike" u="none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ree views and interactive digital environments.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Uses VR headsets like Meta Quest, HTC Vive, or PlayStation VR.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Simulates sensory experiences (sight, sound, touch).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33541"/>
            <a:ext cx="7036484" cy="59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55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Key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1577" y="2464128"/>
            <a:ext cx="5681329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Virtual Reality (VR) fully immerses users in a computer-generated environment, isolating them from the physical world.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048189"/>
            <a:ext cx="7036484" cy="59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55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Virtual Reality (VR)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6732" y="2767817"/>
            <a:ext cx="13301096" cy="6490483"/>
          </a:xfrm>
          <a:custGeom>
            <a:avLst/>
            <a:gdLst/>
            <a:ahLst/>
            <a:cxnLst/>
            <a:rect r="r" b="b" t="t" l="l"/>
            <a:pathLst>
              <a:path h="6490483" w="13301096">
                <a:moveTo>
                  <a:pt x="0" y="0"/>
                </a:moveTo>
                <a:lnTo>
                  <a:pt x="13301096" y="0"/>
                </a:lnTo>
                <a:lnTo>
                  <a:pt x="13301096" y="6490483"/>
                </a:lnTo>
                <a:lnTo>
                  <a:pt x="0" y="6490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7530" y="409575"/>
            <a:ext cx="12979500" cy="186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3"/>
              </a:lnSpc>
            </a:pPr>
            <a:r>
              <a:rPr lang="en-US" sz="933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Virtual reality’s</a:t>
            </a:r>
          </a:p>
          <a:p>
            <a:pPr algn="ctr">
              <a:lnSpc>
                <a:spcPts val="6813"/>
              </a:lnSpc>
            </a:pPr>
            <a:r>
              <a:rPr lang="en-US" sz="933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Application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951392"/>
            <a:ext cx="6907717" cy="2755212"/>
            <a:chOff x="0" y="0"/>
            <a:chExt cx="1819316" cy="725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9316" cy="725653"/>
            </a:xfrm>
            <a:custGeom>
              <a:avLst/>
              <a:gdLst/>
              <a:ahLst/>
              <a:cxnLst/>
              <a:rect r="r" b="b" t="t" l="l"/>
              <a:pathLst>
                <a:path h="725653" w="1819316">
                  <a:moveTo>
                    <a:pt x="25778" y="0"/>
                  </a:moveTo>
                  <a:lnTo>
                    <a:pt x="1793539" y="0"/>
                  </a:lnTo>
                  <a:cubicBezTo>
                    <a:pt x="1800375" y="0"/>
                    <a:pt x="1806932" y="2716"/>
                    <a:pt x="1811766" y="7550"/>
                  </a:cubicBezTo>
                  <a:cubicBezTo>
                    <a:pt x="1816600" y="12384"/>
                    <a:pt x="1819316" y="18941"/>
                    <a:pt x="1819316" y="25778"/>
                  </a:cubicBezTo>
                  <a:lnTo>
                    <a:pt x="1819316" y="699875"/>
                  </a:lnTo>
                  <a:cubicBezTo>
                    <a:pt x="1819316" y="706712"/>
                    <a:pt x="1816600" y="713268"/>
                    <a:pt x="1811766" y="718102"/>
                  </a:cubicBezTo>
                  <a:cubicBezTo>
                    <a:pt x="1806932" y="722937"/>
                    <a:pt x="1800375" y="725653"/>
                    <a:pt x="1793539" y="725653"/>
                  </a:cubicBezTo>
                  <a:lnTo>
                    <a:pt x="25778" y="725653"/>
                  </a:lnTo>
                  <a:cubicBezTo>
                    <a:pt x="18941" y="725653"/>
                    <a:pt x="12384" y="722937"/>
                    <a:pt x="7550" y="718102"/>
                  </a:cubicBezTo>
                  <a:cubicBezTo>
                    <a:pt x="2716" y="713268"/>
                    <a:pt x="0" y="706712"/>
                    <a:pt x="0" y="699875"/>
                  </a:cubicBezTo>
                  <a:lnTo>
                    <a:pt x="0" y="25778"/>
                  </a:lnTo>
                  <a:cubicBezTo>
                    <a:pt x="0" y="18941"/>
                    <a:pt x="2716" y="12384"/>
                    <a:pt x="7550" y="7550"/>
                  </a:cubicBezTo>
                  <a:cubicBezTo>
                    <a:pt x="12384" y="2716"/>
                    <a:pt x="18941" y="0"/>
                    <a:pt x="25778" y="0"/>
                  </a:cubicBez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9316" cy="76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6216940"/>
            <a:ext cx="7036484" cy="3241664"/>
            <a:chOff x="0" y="0"/>
            <a:chExt cx="1853230" cy="8537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3230" cy="853772"/>
            </a:xfrm>
            <a:custGeom>
              <a:avLst/>
              <a:gdLst/>
              <a:ahLst/>
              <a:cxnLst/>
              <a:rect r="r" b="b" t="t" l="l"/>
              <a:pathLst>
                <a:path h="853772" w="1853230">
                  <a:moveTo>
                    <a:pt x="23105" y="0"/>
                  </a:moveTo>
                  <a:lnTo>
                    <a:pt x="1830125" y="0"/>
                  </a:lnTo>
                  <a:cubicBezTo>
                    <a:pt x="1836253" y="0"/>
                    <a:pt x="1842130" y="2434"/>
                    <a:pt x="1846463" y="6767"/>
                  </a:cubicBezTo>
                  <a:cubicBezTo>
                    <a:pt x="1850796" y="11100"/>
                    <a:pt x="1853230" y="16977"/>
                    <a:pt x="1853230" y="23105"/>
                  </a:cubicBezTo>
                  <a:lnTo>
                    <a:pt x="1853230" y="830666"/>
                  </a:lnTo>
                  <a:cubicBezTo>
                    <a:pt x="1853230" y="836794"/>
                    <a:pt x="1850796" y="842671"/>
                    <a:pt x="1846463" y="847004"/>
                  </a:cubicBezTo>
                  <a:cubicBezTo>
                    <a:pt x="1842130" y="851337"/>
                    <a:pt x="1836253" y="853772"/>
                    <a:pt x="1830125" y="853772"/>
                  </a:cubicBezTo>
                  <a:lnTo>
                    <a:pt x="23105" y="853772"/>
                  </a:lnTo>
                  <a:cubicBezTo>
                    <a:pt x="16977" y="853772"/>
                    <a:pt x="11100" y="851337"/>
                    <a:pt x="6767" y="847004"/>
                  </a:cubicBezTo>
                  <a:cubicBezTo>
                    <a:pt x="2434" y="842671"/>
                    <a:pt x="0" y="836794"/>
                    <a:pt x="0" y="830666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53230" cy="891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30741" y="1964328"/>
            <a:ext cx="3970492" cy="2742275"/>
          </a:xfrm>
          <a:custGeom>
            <a:avLst/>
            <a:gdLst/>
            <a:ahLst/>
            <a:cxnLst/>
            <a:rect r="r" b="b" t="t" l="l"/>
            <a:pathLst>
              <a:path h="2742275" w="3970492">
                <a:moveTo>
                  <a:pt x="0" y="0"/>
                </a:moveTo>
                <a:lnTo>
                  <a:pt x="3970492" y="0"/>
                </a:lnTo>
                <a:lnTo>
                  <a:pt x="3970492" y="2742276"/>
                </a:lnTo>
                <a:lnTo>
                  <a:pt x="0" y="27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1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43074" y="6081278"/>
            <a:ext cx="6284578" cy="3478647"/>
          </a:xfrm>
          <a:custGeom>
            <a:avLst/>
            <a:gdLst/>
            <a:ahLst/>
            <a:cxnLst/>
            <a:rect r="r" b="b" t="t" l="l"/>
            <a:pathLst>
              <a:path h="3478647" w="6284578">
                <a:moveTo>
                  <a:pt x="0" y="0"/>
                </a:moveTo>
                <a:lnTo>
                  <a:pt x="6284578" y="0"/>
                </a:lnTo>
                <a:lnTo>
                  <a:pt x="6284578" y="3478647"/>
                </a:lnTo>
                <a:lnTo>
                  <a:pt x="0" y="3478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21577" y="6729676"/>
            <a:ext cx="5681329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A combination of digital and physical worlds.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Interactions made in real time.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A</a:t>
            </a: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ccurate 3D identification of virtual and real objects</a:t>
            </a: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33541"/>
            <a:ext cx="7036484" cy="59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55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Key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1577" y="2464128"/>
            <a:ext cx="5681329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Augmented reality (AR) is an interactive technology that combines the real world with computer-generated content.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038664"/>
            <a:ext cx="7036484" cy="59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54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Augmented Reality(AR)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0022" y="1963599"/>
            <a:ext cx="7844752" cy="8049844"/>
          </a:xfrm>
          <a:custGeom>
            <a:avLst/>
            <a:gdLst/>
            <a:ahLst/>
            <a:cxnLst/>
            <a:rect r="r" b="b" t="t" l="l"/>
            <a:pathLst>
              <a:path h="8049844" w="7844752">
                <a:moveTo>
                  <a:pt x="0" y="0"/>
                </a:moveTo>
                <a:lnTo>
                  <a:pt x="7844752" y="0"/>
                </a:lnTo>
                <a:lnTo>
                  <a:pt x="7844752" y="8049844"/>
                </a:lnTo>
                <a:lnTo>
                  <a:pt x="0" y="804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70980"/>
            <a:ext cx="12609188" cy="180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9"/>
              </a:lnSpc>
            </a:pPr>
            <a:r>
              <a:rPr lang="en-US" sz="9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Augmented reality’S</a:t>
            </a:r>
          </a:p>
          <a:p>
            <a:pPr algn="ctr">
              <a:lnSpc>
                <a:spcPts val="6619"/>
              </a:lnSpc>
            </a:pPr>
            <a:r>
              <a:rPr lang="en-US" sz="9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Application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7792" y="3281870"/>
            <a:ext cx="8786208" cy="531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Reading:</a:t>
            </a: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 The device captures images or the environment using its camera.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Signal Transfer:</a:t>
            </a: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 The captured image is processed and signals are sent to the device.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Marker Recognition: </a:t>
            </a: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The system identifies specific markers or objects in the scene.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b="true" sz="3038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Start of AR:</a:t>
            </a: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 Digital content is overlaid onto the real-world environment, creating an AR experience.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951392"/>
            <a:ext cx="6907717" cy="2755212"/>
            <a:chOff x="0" y="0"/>
            <a:chExt cx="1819316" cy="725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9316" cy="725653"/>
            </a:xfrm>
            <a:custGeom>
              <a:avLst/>
              <a:gdLst/>
              <a:ahLst/>
              <a:cxnLst/>
              <a:rect r="r" b="b" t="t" l="l"/>
              <a:pathLst>
                <a:path h="725653" w="1819316">
                  <a:moveTo>
                    <a:pt x="25778" y="0"/>
                  </a:moveTo>
                  <a:lnTo>
                    <a:pt x="1793539" y="0"/>
                  </a:lnTo>
                  <a:cubicBezTo>
                    <a:pt x="1800375" y="0"/>
                    <a:pt x="1806932" y="2716"/>
                    <a:pt x="1811766" y="7550"/>
                  </a:cubicBezTo>
                  <a:cubicBezTo>
                    <a:pt x="1816600" y="12384"/>
                    <a:pt x="1819316" y="18941"/>
                    <a:pt x="1819316" y="25778"/>
                  </a:cubicBezTo>
                  <a:lnTo>
                    <a:pt x="1819316" y="699875"/>
                  </a:lnTo>
                  <a:cubicBezTo>
                    <a:pt x="1819316" y="706712"/>
                    <a:pt x="1816600" y="713268"/>
                    <a:pt x="1811766" y="718102"/>
                  </a:cubicBezTo>
                  <a:cubicBezTo>
                    <a:pt x="1806932" y="722937"/>
                    <a:pt x="1800375" y="725653"/>
                    <a:pt x="1793539" y="725653"/>
                  </a:cubicBezTo>
                  <a:lnTo>
                    <a:pt x="25778" y="725653"/>
                  </a:lnTo>
                  <a:cubicBezTo>
                    <a:pt x="18941" y="725653"/>
                    <a:pt x="12384" y="722937"/>
                    <a:pt x="7550" y="718102"/>
                  </a:cubicBezTo>
                  <a:cubicBezTo>
                    <a:pt x="2716" y="713268"/>
                    <a:pt x="0" y="706712"/>
                    <a:pt x="0" y="699875"/>
                  </a:cubicBezTo>
                  <a:lnTo>
                    <a:pt x="0" y="25778"/>
                  </a:lnTo>
                  <a:cubicBezTo>
                    <a:pt x="0" y="18941"/>
                    <a:pt x="2716" y="12384"/>
                    <a:pt x="7550" y="7550"/>
                  </a:cubicBezTo>
                  <a:cubicBezTo>
                    <a:pt x="12384" y="2716"/>
                    <a:pt x="18941" y="0"/>
                    <a:pt x="25778" y="0"/>
                  </a:cubicBez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9316" cy="763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6216940"/>
            <a:ext cx="7036484" cy="3613657"/>
            <a:chOff x="0" y="0"/>
            <a:chExt cx="1853230" cy="951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3230" cy="951745"/>
            </a:xfrm>
            <a:custGeom>
              <a:avLst/>
              <a:gdLst/>
              <a:ahLst/>
              <a:cxnLst/>
              <a:rect r="r" b="b" t="t" l="l"/>
              <a:pathLst>
                <a:path h="951745" w="1853230">
                  <a:moveTo>
                    <a:pt x="23105" y="0"/>
                  </a:moveTo>
                  <a:lnTo>
                    <a:pt x="1830125" y="0"/>
                  </a:lnTo>
                  <a:cubicBezTo>
                    <a:pt x="1836253" y="0"/>
                    <a:pt x="1842130" y="2434"/>
                    <a:pt x="1846463" y="6767"/>
                  </a:cubicBezTo>
                  <a:cubicBezTo>
                    <a:pt x="1850796" y="11100"/>
                    <a:pt x="1853230" y="16977"/>
                    <a:pt x="1853230" y="23105"/>
                  </a:cubicBezTo>
                  <a:lnTo>
                    <a:pt x="1853230" y="928640"/>
                  </a:lnTo>
                  <a:cubicBezTo>
                    <a:pt x="1853230" y="934768"/>
                    <a:pt x="1850796" y="940645"/>
                    <a:pt x="1846463" y="944978"/>
                  </a:cubicBezTo>
                  <a:cubicBezTo>
                    <a:pt x="1842130" y="949311"/>
                    <a:pt x="1836253" y="951745"/>
                    <a:pt x="1830125" y="951745"/>
                  </a:cubicBezTo>
                  <a:lnTo>
                    <a:pt x="23105" y="951745"/>
                  </a:lnTo>
                  <a:cubicBezTo>
                    <a:pt x="16977" y="951745"/>
                    <a:pt x="11100" y="949311"/>
                    <a:pt x="6767" y="944978"/>
                  </a:cubicBezTo>
                  <a:cubicBezTo>
                    <a:pt x="2434" y="940645"/>
                    <a:pt x="0" y="934768"/>
                    <a:pt x="0" y="928640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FFFC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53230" cy="989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9689" y="2074183"/>
            <a:ext cx="4466544" cy="2509630"/>
          </a:xfrm>
          <a:custGeom>
            <a:avLst/>
            <a:gdLst/>
            <a:ahLst/>
            <a:cxnLst/>
            <a:rect r="r" b="b" t="t" l="l"/>
            <a:pathLst>
              <a:path h="2509630" w="4466544">
                <a:moveTo>
                  <a:pt x="0" y="0"/>
                </a:moveTo>
                <a:lnTo>
                  <a:pt x="4466544" y="0"/>
                </a:lnTo>
                <a:lnTo>
                  <a:pt x="4466544" y="2509630"/>
                </a:lnTo>
                <a:lnTo>
                  <a:pt x="0" y="2509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2249" y="6216940"/>
            <a:ext cx="6618638" cy="3613657"/>
          </a:xfrm>
          <a:custGeom>
            <a:avLst/>
            <a:gdLst/>
            <a:ahLst/>
            <a:cxnLst/>
            <a:rect r="r" b="b" t="t" l="l"/>
            <a:pathLst>
              <a:path h="3613657" w="6618638">
                <a:moveTo>
                  <a:pt x="0" y="0"/>
                </a:moveTo>
                <a:lnTo>
                  <a:pt x="6618638" y="0"/>
                </a:lnTo>
                <a:lnTo>
                  <a:pt x="6618638" y="3613656"/>
                </a:lnTo>
                <a:lnTo>
                  <a:pt x="0" y="36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2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21577" y="6729676"/>
            <a:ext cx="5681329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Combines physical and virtual worlds seamlessly.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Merges AR and VR for deeper engagement.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Supports multi-user, shared environments.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33541"/>
            <a:ext cx="7036484" cy="59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55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Key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1577" y="2464128"/>
            <a:ext cx="5681329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01139"/>
                </a:solidFill>
                <a:latin typeface="Tomorrow"/>
                <a:ea typeface="Tomorrow"/>
                <a:cs typeface="Tomorrow"/>
                <a:sym typeface="Tomorrow"/>
              </a:rPr>
              <a:t>Mixed reality is a technology that combines VR and AR to create an immersive experience that blends the physical and digital worlds.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038664"/>
            <a:ext cx="7036484" cy="59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544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mixed reality(mr)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2720" y="3171890"/>
            <a:ext cx="8503591" cy="5552715"/>
          </a:xfrm>
          <a:custGeom>
            <a:avLst/>
            <a:gdLst/>
            <a:ahLst/>
            <a:cxnLst/>
            <a:rect r="r" b="b" t="t" l="l"/>
            <a:pathLst>
              <a:path h="5552715" w="8503591">
                <a:moveTo>
                  <a:pt x="0" y="0"/>
                </a:moveTo>
                <a:lnTo>
                  <a:pt x="8503591" y="0"/>
                </a:lnTo>
                <a:lnTo>
                  <a:pt x="8503591" y="5552715"/>
                </a:lnTo>
                <a:lnTo>
                  <a:pt x="0" y="5552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6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39406" y="32880"/>
            <a:ext cx="12609188" cy="16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8067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key aspects of Extended Reality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566" y="2195888"/>
            <a:ext cx="8786208" cy="744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038" b="true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Benefits: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Enhances training with immersive simulations.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Improves customer experience (CX) with interactivity.</a:t>
            </a:r>
          </a:p>
          <a:p>
            <a:pPr algn="l">
              <a:lnSpc>
                <a:spcPts val="4254"/>
              </a:lnSpc>
            </a:pPr>
            <a:r>
              <a:rPr lang="en-US" sz="3038" b="true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Use Cases: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Maintenance &amp; repair assistance with AR overlays.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Product design &amp; development in virtual environments.</a:t>
            </a:r>
          </a:p>
          <a:p>
            <a:pPr algn="l">
              <a:lnSpc>
                <a:spcPts val="4254"/>
              </a:lnSpc>
            </a:pPr>
            <a:r>
              <a:rPr lang="en-US" sz="3038" b="true">
                <a:solidFill>
                  <a:srgbClr val="FFFC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Challenges: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Complex and costly hardware development.</a:t>
            </a:r>
          </a:p>
          <a:p>
            <a:pPr algn="l" marL="656046" indent="-328023" lvl="1">
              <a:lnSpc>
                <a:spcPts val="4254"/>
              </a:lnSpc>
              <a:buFont typeface="Arial"/>
              <a:buChar char="•"/>
            </a:pPr>
            <a:r>
              <a:rPr lang="en-US" sz="3038">
                <a:solidFill>
                  <a:srgbClr val="FFFCF3"/>
                </a:solidFill>
                <a:latin typeface="Canva Sans"/>
                <a:ea typeface="Canva Sans"/>
                <a:cs typeface="Canva Sans"/>
                <a:sym typeface="Canva Sans"/>
              </a:rPr>
              <a:t>Data security and privacy concerns.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DAGXI91LNjU</dc:identifier>
  <dcterms:modified xsi:type="dcterms:W3CDTF">2011-08-01T06:04:30Z</dcterms:modified>
  <cp:revision>1</cp:revision>
  <dc:title>Extended</dc:title>
</cp:coreProperties>
</file>